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Oswald Medium"/>
      <p:regular r:id="rId52"/>
      <p:bold r:id="rId53"/>
    </p:embeddedFont>
    <p:embeddedFont>
      <p:font typeface="Source Code Pro"/>
      <p:regular r:id="rId54"/>
      <p:bold r:id="rId55"/>
      <p:italic r:id="rId56"/>
      <p:boldItalic r:id="rId57"/>
    </p:embeddedFont>
    <p:embeddedFont>
      <p:font typeface="Oswal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4C10AD-AD85-4938-A756-DBBD78D7C0C4}">
  <a:tblStyle styleId="{454C10AD-AD85-4938-A756-DBBD78D7C0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OswaldMedium-bold.fntdata"/><Relationship Id="rId52" Type="http://schemas.openxmlformats.org/officeDocument/2006/relationships/font" Target="fonts/OswaldMedium-regular.fntdata"/><Relationship Id="rId11" Type="http://schemas.openxmlformats.org/officeDocument/2006/relationships/slide" Target="slides/slide5.xml"/><Relationship Id="rId55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54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57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56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59" Type="http://schemas.openxmlformats.org/officeDocument/2006/relationships/font" Target="fonts/Oswald-bold.fntdata"/><Relationship Id="rId14" Type="http://schemas.openxmlformats.org/officeDocument/2006/relationships/slide" Target="slides/slide8.xml"/><Relationship Id="rId58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4fa6919f1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4fa6919f1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69e6bbb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69e6bbb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c6d57dc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c6d57dc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c6d57dc7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c6d57dc7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637c6cad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637c6ca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6d57dc78_3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c6d57dc78_3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6d57dc78_3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c6d57dc78_3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c6d57dc78_3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c6d57dc78_3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6d57dc78_3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c6d57dc78_3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c6d57dc78_3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c6d57dc78_3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637c6cad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637c6cad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4fa6919f1_1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4fa6919f1_1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c6d57dc78_3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c6d57dc78_3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637c6cad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637c6cad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c6d57dc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c6d57dc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637c6cad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637c6cad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c6d57dc78_3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c6d57dc78_3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69e6bbb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069e6bbb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c6d57dc78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c6d57dc78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c6d57dc78_8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c6d57dc78_8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637c6cad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637c6cad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637c6ca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0637c6ca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4fa6919f1_1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4fa6919f1_1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637c6ca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0637c6ca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637c6cad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637c6cad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637c6cad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0637c6cad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637c6cad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637c6cad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637c6cad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637c6ca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637c6cad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637c6cad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69e6bbb6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69e6bbb6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69e6bbb6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69e6bbb6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71f17b6b6_5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071f17b6b6_5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071203825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071203825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4fa6919f1_1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4fa6919f1_1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71f17b6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71f17b6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637c6cad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0637c6ca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71f17b6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71f17b6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69e6bbb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069e6bbb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69e6bbb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069e6bbb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69e6bbb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069e6bbb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4fa6919f1_1_3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4fa6919f1_1_3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21a1078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21a107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21a1078a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21a1078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69e6bbb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69e6bbb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21a1078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21a1078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2">
  <p:cSld name="AUTOLAYOUT_4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  <a:defRPr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44.png"/><Relationship Id="rId6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430800" y="257175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200">
                <a:latin typeface="Oswald Medium"/>
                <a:ea typeface="Oswald Medium"/>
                <a:cs typeface="Oswald Medium"/>
                <a:sym typeface="Oswald Medium"/>
              </a:rPr>
              <a:t>Préparation de données pour une application mobile </a:t>
            </a:r>
            <a:endParaRPr sz="42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20920">
            <a:off x="7452503" y="3489831"/>
            <a:ext cx="1034870" cy="103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-1450" t="4489"/>
          <a:stretch/>
        </p:blipFill>
        <p:spPr>
          <a:xfrm rot="663306">
            <a:off x="685924" y="3744561"/>
            <a:ext cx="843153" cy="92722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963688" y="4680750"/>
            <a:ext cx="4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Julien LE BOUCHER – février 2023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2.2 - Extraction des données d'intérêt et nettoyage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49300" y="32017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25 variables retenues pour l’application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40500" y="1151200"/>
            <a:ext cx="8463000" cy="3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34343"/>
                </a:solidFill>
              </a:rPr>
              <a:t>Afin de :</a:t>
            </a:r>
            <a:r>
              <a:rPr lang="fr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fr" sz="1800">
                <a:solidFill>
                  <a:srgbClr val="434343"/>
                </a:solidFill>
              </a:rPr>
              <a:t>classifier les produits ;</a:t>
            </a:r>
            <a:endParaRPr sz="1800">
              <a:solidFill>
                <a:srgbClr val="434343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fr" sz="1800">
                <a:solidFill>
                  <a:srgbClr val="434343"/>
                </a:solidFill>
              </a:rPr>
              <a:t>évaluer la qualité des produits (nutri-score) ;</a:t>
            </a:r>
            <a:endParaRPr sz="1800">
              <a:solidFill>
                <a:srgbClr val="434343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fr" sz="1800">
                <a:solidFill>
                  <a:srgbClr val="434343"/>
                </a:solidFill>
              </a:rPr>
              <a:t>connaître les valeurs nutritives pour 100 g de produit ;</a:t>
            </a:r>
            <a:endParaRPr sz="1800">
              <a:solidFill>
                <a:srgbClr val="434343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fr" sz="1800">
                <a:solidFill>
                  <a:srgbClr val="434343"/>
                </a:solidFill>
              </a:rPr>
              <a:t>récupérer des images et créer un visuel pour l’application ;</a:t>
            </a:r>
            <a:endParaRPr sz="1800">
              <a:solidFill>
                <a:srgbClr val="434343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fr" sz="1800">
                <a:solidFill>
                  <a:srgbClr val="434343"/>
                </a:solidFill>
              </a:rPr>
              <a:t>obtenir des informations complémentaires</a:t>
            </a:r>
            <a:endParaRPr sz="1800">
              <a:solidFill>
                <a:srgbClr val="434343"/>
              </a:solidFill>
            </a:endParaRPr>
          </a:p>
          <a:p>
            <a:pPr indent="-330200" lvl="1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fr" sz="1600">
                <a:solidFill>
                  <a:srgbClr val="434343"/>
                </a:solidFill>
              </a:rPr>
              <a:t>magasins de vente</a:t>
            </a:r>
            <a:endParaRPr sz="1600">
              <a:solidFill>
                <a:srgbClr val="434343"/>
              </a:solidFill>
            </a:endParaRPr>
          </a:p>
          <a:p>
            <a:pPr indent="-330200" lvl="1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fr" sz="1600">
                <a:solidFill>
                  <a:srgbClr val="434343"/>
                </a:solidFill>
              </a:rPr>
              <a:t>labels (bio, sans gluten…)</a:t>
            </a:r>
            <a:endParaRPr sz="1600">
              <a:solidFill>
                <a:srgbClr val="434343"/>
              </a:solidFill>
            </a:endParaRPr>
          </a:p>
          <a:p>
            <a:pPr indent="-330200" lvl="1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fr" sz="1600">
                <a:solidFill>
                  <a:srgbClr val="434343"/>
                </a:solidFill>
              </a:rPr>
              <a:t>masse unitaire de consommation (30g pour une barre chocolatée) 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586250" y="0"/>
            <a:ext cx="78603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2"/>
              <a:t>Les étapes du processus d’extraction et de nettoyage des données</a:t>
            </a:r>
            <a:endParaRPr sz="2202"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90700" y="681300"/>
            <a:ext cx="7860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Extraire les produits vendus en France.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Gérer les duplicatas.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Standardiser les étiquettes des groupes.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Étiqueter les produits à problème(s).</a:t>
            </a:r>
            <a:r>
              <a:rPr lang="fr">
                <a:solidFill>
                  <a:srgbClr val="B7B7B7"/>
                </a:solidFill>
              </a:rPr>
              <a:t> ( -&gt; score de fiabilité pour l’app designer)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Effacer les valeurs aberrantes.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Corriger les valeurs d’énergie renseignées dans la mauvaise unité.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Former des groupes et calculer leurs statistiques sur le sucre.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Imputer les valeurs de sucre dans les groupes grâce aux statistiques.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Imputer les autres nutriments.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Nettoyer après imputation.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Mettre à jour les liens entre variables après imputation.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1560225" y="4070475"/>
            <a:ext cx="7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946 000 produits bruts → 725 000 produits satisfaisants.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586250" y="0"/>
            <a:ext cx="78603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2">
                <a:solidFill>
                  <a:srgbClr val="999999"/>
                </a:solidFill>
              </a:rPr>
              <a:t>Les étapes du processus d’extraction et de nettoyage des données</a:t>
            </a:r>
            <a:endParaRPr sz="2202">
              <a:solidFill>
                <a:srgbClr val="999999"/>
              </a:solidFill>
            </a:endParaRPr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90700" y="757500"/>
            <a:ext cx="7860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Extraire les produits vendus en France.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Gérer les duplicatas (code-barres en double).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Préparer la classification des produits en groupes plus ou moins spécifiques :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fr">
                <a:solidFill>
                  <a:srgbClr val="B7B7B7"/>
                </a:solidFill>
              </a:rPr>
              <a:t>récupérer de l’information dans certaines variables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fr">
                <a:solidFill>
                  <a:srgbClr val="B7B7B7"/>
                </a:solidFill>
              </a:rPr>
              <a:t>formatter le nom des catégories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Char char="●"/>
            </a:pPr>
            <a:r>
              <a:rPr b="1" lang="fr">
                <a:solidFill>
                  <a:srgbClr val="741B47"/>
                </a:solidFill>
              </a:rPr>
              <a:t>Étiqueter les produits à problème(s). ( -&gt; score de fiabilité pour l’app designer)</a:t>
            </a:r>
            <a:endParaRPr b="1">
              <a:solidFill>
                <a:srgbClr val="741B4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Char char="●"/>
            </a:pPr>
            <a:r>
              <a:rPr b="1" lang="fr">
                <a:solidFill>
                  <a:srgbClr val="741B47"/>
                </a:solidFill>
              </a:rPr>
              <a:t>Effacer les valeurs aberrantes.</a:t>
            </a:r>
            <a:endParaRPr b="1">
              <a:solidFill>
                <a:srgbClr val="741B4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Corriger les valeurs d’énergie renseignées dans la mauvaise unité.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Former des groupes et calculer leurs statistiques sur le sucre.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Imputer les valeurs de sucre dans les groupes grâce aux statistiques.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Imputer les autres nutriments.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Nettoyer après imputation.</a:t>
            </a:r>
            <a:endParaRPr>
              <a:solidFill>
                <a:srgbClr val="B7B7B7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Char char="●"/>
            </a:pPr>
            <a:r>
              <a:rPr lang="fr">
                <a:solidFill>
                  <a:srgbClr val="B7B7B7"/>
                </a:solidFill>
              </a:rPr>
              <a:t>Mettre à jour les liens entre variables après imputation.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500100" y="83100"/>
            <a:ext cx="86439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Critères de détection des produits aberrants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299050" y="796324"/>
            <a:ext cx="7980900" cy="3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16">
                <a:solidFill>
                  <a:schemeClr val="accent2"/>
                </a:solidFill>
              </a:rPr>
              <a:t>Vérification de la cohérence des valeurs des </a:t>
            </a:r>
            <a:br>
              <a:rPr lang="fr" sz="2216">
                <a:solidFill>
                  <a:schemeClr val="accent2"/>
                </a:solidFill>
              </a:rPr>
            </a:br>
            <a:r>
              <a:rPr lang="fr" sz="2216">
                <a:solidFill>
                  <a:schemeClr val="accent2"/>
                </a:solidFill>
              </a:rPr>
              <a:t>nutriments par 100 g de produit.</a:t>
            </a:r>
            <a:endParaRPr sz="2216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Chaque masse de nutriment doit être :</a:t>
            </a:r>
            <a:endParaRPr sz="18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inférieur à 100 g.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supérieur à 0 g.</a:t>
            </a:r>
            <a:br>
              <a:rPr lang="fr" sz="1600"/>
            </a:b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Graisses saturées  &lt;  Lipides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Sucre  &lt;  Glucides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Glucides + Lipides + Protéines + Sel  &lt;  100 </a:t>
            </a:r>
            <a:br>
              <a:rPr lang="fr" sz="1800"/>
            </a:br>
            <a:r>
              <a:rPr lang="fr" sz="1100"/>
              <a:t>Pratiquement, une petite tolérance de dépassement de certains seuils a été </a:t>
            </a:r>
            <a:r>
              <a:rPr lang="fr" sz="1100"/>
              <a:t>implémentée</a:t>
            </a:r>
            <a:r>
              <a:rPr lang="fr" sz="1100"/>
              <a:t>.</a:t>
            </a:r>
            <a:endParaRPr sz="1100"/>
          </a:p>
        </p:txBody>
      </p:sp>
      <p:graphicFrame>
        <p:nvGraphicFramePr>
          <p:cNvPr id="177" name="Google Shape;177;p27"/>
          <p:cNvGraphicFramePr/>
          <p:nvPr/>
        </p:nvGraphicFramePr>
        <p:xfrm>
          <a:off x="5950475" y="967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{454C10AD-AD85-4938-A756-DBBD78D7C0C4}</a:tableStyleId>
              </a:tblPr>
              <a:tblGrid>
                <a:gridCol w="1235050"/>
                <a:gridCol w="1235050"/>
              </a:tblGrid>
              <a:tr h="344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liste des nutriments </a:t>
                      </a:r>
                      <a:endParaRPr b="1" sz="1200"/>
                    </a:p>
                  </a:txBody>
                  <a:tcPr marT="91425" marB="91425" marR="91425" marL="91425"/>
                </a:tc>
                <a:tc hMerge="1"/>
              </a:tr>
              <a:tr h="3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900"/>
                        <a:t>Français</a:t>
                      </a:r>
                      <a:endParaRPr i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900"/>
                        <a:t>Anglais</a:t>
                      </a:r>
                      <a:endParaRPr i="1"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Lipides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fat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gras saturés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saturated fat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glucides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carbohydrates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sucre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sugars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protéines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proteins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fibre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fiber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sel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/>
                        <a:t>salt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1594300" y="936550"/>
            <a:ext cx="54408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800"/>
              <a:t>P</a:t>
            </a:r>
            <a:r>
              <a:rPr b="0" lang="fr" sz="2800"/>
              <a:t>roblèmes identifiés parmi les 946 000 produits vendus en France :</a:t>
            </a:r>
            <a:endParaRPr sz="28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24" y="1792601"/>
            <a:ext cx="4883149" cy="21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6" name="Google Shape;186;p28"/>
          <p:cNvSpPr/>
          <p:nvPr/>
        </p:nvSpPr>
        <p:spPr>
          <a:xfrm flipH="1">
            <a:off x="2359325" y="3459050"/>
            <a:ext cx="4160100" cy="2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 flipH="1">
            <a:off x="2355150" y="2262525"/>
            <a:ext cx="4160100" cy="2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50" y="170950"/>
            <a:ext cx="4658276" cy="23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1328075" y="89625"/>
            <a:ext cx="62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903550" y="1638888"/>
            <a:ext cx="342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Pas de problème si on ignore le premier et le dernier centile.</a:t>
            </a:r>
            <a:br>
              <a:rPr lang="fr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675" y="2685600"/>
            <a:ext cx="3744219" cy="23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122" y="3665287"/>
            <a:ext cx="3280317" cy="129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9"/>
          <p:cNvCxnSpPr/>
          <p:nvPr/>
        </p:nvCxnSpPr>
        <p:spPr>
          <a:xfrm rot="10800000">
            <a:off x="4265050" y="294325"/>
            <a:ext cx="1132800" cy="14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9"/>
          <p:cNvCxnSpPr>
            <a:stCxn id="200" idx="1"/>
          </p:cNvCxnSpPr>
          <p:nvPr/>
        </p:nvCxnSpPr>
        <p:spPr>
          <a:xfrm flipH="1">
            <a:off x="3451600" y="2806488"/>
            <a:ext cx="20904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9"/>
          <p:cNvSpPr txBox="1"/>
          <p:nvPr/>
        </p:nvSpPr>
        <p:spPr>
          <a:xfrm>
            <a:off x="5542000" y="2606388"/>
            <a:ext cx="35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valeurs aberrantes &gt; 100 g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5995125" y="3290975"/>
            <a:ext cx="365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Seuils choisis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5660150" y="89625"/>
            <a:ext cx="2912700" cy="11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Valeurs aberrantes     : min et max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3" name="Google Shape;203;p29"/>
          <p:cNvCxnSpPr>
            <a:stCxn id="200" idx="1"/>
          </p:cNvCxnSpPr>
          <p:nvPr/>
        </p:nvCxnSpPr>
        <p:spPr>
          <a:xfrm flipH="1">
            <a:off x="2864800" y="2806488"/>
            <a:ext cx="2677200" cy="18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863313"/>
            <a:ext cx="4895400" cy="38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10" name="Google Shape;210;p30"/>
          <p:cNvCxnSpPr>
            <a:stCxn id="211" idx="1"/>
          </p:cNvCxnSpPr>
          <p:nvPr/>
        </p:nvCxnSpPr>
        <p:spPr>
          <a:xfrm flipH="1">
            <a:off x="3184000" y="1025675"/>
            <a:ext cx="2677200" cy="4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0"/>
          <p:cNvCxnSpPr/>
          <p:nvPr/>
        </p:nvCxnSpPr>
        <p:spPr>
          <a:xfrm flipH="1">
            <a:off x="918400" y="1066800"/>
            <a:ext cx="4942800" cy="13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0"/>
          <p:cNvCxnSpPr/>
          <p:nvPr/>
        </p:nvCxnSpPr>
        <p:spPr>
          <a:xfrm flipH="1">
            <a:off x="2195350" y="3157150"/>
            <a:ext cx="34908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0"/>
          <p:cNvSpPr txBox="1"/>
          <p:nvPr/>
        </p:nvSpPr>
        <p:spPr>
          <a:xfrm>
            <a:off x="5861200" y="825575"/>
            <a:ext cx="32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valeurs aberrantes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5675800" y="2940925"/>
            <a:ext cx="338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valeur tolérée.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1412750" y="4580400"/>
            <a:ext cx="529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Seuil : carbohydrates + 1 &lt; sugars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5521375" y="4580400"/>
            <a:ext cx="30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idem (graisses saturées et graisses)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1495125" y="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Sucre  &lt;  Glucides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49300" y="143650"/>
            <a:ext cx="82218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Somme des nutriments &gt; 100 g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349300" y="880025"/>
            <a:ext cx="79707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Seuil</a:t>
            </a:r>
            <a:r>
              <a:rPr lang="fr" sz="1900"/>
              <a:t> de dépassement toléré : 5 g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700" u="sng"/>
              <a:t>Traitement si dépassement :</a:t>
            </a:r>
            <a:endParaRPr sz="1700" u="sng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fr" sz="1700"/>
              <a:t>Effacement de la valeur du sel si élevée 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fr" sz="1700"/>
              <a:t>Effacement des valeurs 100 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fr" sz="1700"/>
              <a:t>Suppression de l'élément.</a:t>
            </a:r>
            <a:endParaRPr sz="17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586250" y="0"/>
            <a:ext cx="78603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2"/>
              <a:t>Les étapes du processus d’extraction et de nettoyage des données</a:t>
            </a:r>
            <a:endParaRPr sz="2202"/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90700" y="681300"/>
            <a:ext cx="7860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Extraire les produits vendus en France.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Gérer les duplicatas (code-barres en double).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Préparer la classification des produits en groupes plus ou moins spécifiques 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fr">
                <a:solidFill>
                  <a:schemeClr val="lt2"/>
                </a:solidFill>
              </a:rPr>
              <a:t>récupérer de l’information dans certaines variables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fr">
                <a:solidFill>
                  <a:schemeClr val="lt2"/>
                </a:solidFill>
              </a:rPr>
              <a:t>formatter le nom des catégories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Étiqueter les produits à problème(s). ( -&gt; score de fiabilité pour l’app designer)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Effacer les valeurs aberrantes.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>
                <a:solidFill>
                  <a:schemeClr val="dk1"/>
                </a:solidFill>
              </a:rPr>
              <a:t>Corriger les valeurs d’énergie renseignées dans la mauvaise unité.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Former des groupes et calculer leurs statistiques sur le sucre.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Imputer les valeurs de sucre dans les groupes grâce aux statistiques.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Imputer les autres nutriments.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Nettoyer après imputation.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Mettre à jour les liens entre variables après imputation.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1540125" y="4291500"/>
            <a:ext cx="7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946 000 produits bruts → 725 000 produits satisfaisants.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280"/>
              <a:t>Plan</a:t>
            </a:r>
            <a:endParaRPr sz="3280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fr" sz="2600"/>
              <a:t>L'</a:t>
            </a:r>
            <a:r>
              <a:rPr lang="fr" sz="2600">
                <a:latin typeface="Calibri"/>
                <a:ea typeface="Calibri"/>
                <a:cs typeface="Calibri"/>
                <a:sym typeface="Calibri"/>
              </a:rPr>
              <a:t>application imaginée.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fr" sz="2600">
                <a:latin typeface="Calibri"/>
                <a:ea typeface="Calibri"/>
                <a:cs typeface="Calibri"/>
                <a:sym typeface="Calibri"/>
              </a:rPr>
              <a:t>Préparation des données</a:t>
            </a:r>
            <a:r>
              <a:rPr lang="fr" sz="2600"/>
              <a:t>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fr" sz="2600">
                <a:latin typeface="Calibri"/>
                <a:ea typeface="Calibri"/>
                <a:cs typeface="Calibri"/>
                <a:sym typeface="Calibri"/>
              </a:rPr>
              <a:t>Exploration des données</a:t>
            </a:r>
            <a:r>
              <a:rPr lang="fr" sz="2600"/>
              <a:t>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80700" y="-130600"/>
            <a:ext cx="83826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80"/>
              <a:t>Correction de l’énergie renseignée en Joules au lieu de kcal</a:t>
            </a:r>
            <a:endParaRPr sz="2580"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0" y="1245500"/>
            <a:ext cx="3276350" cy="31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350" y="1245500"/>
            <a:ext cx="3348425" cy="32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8180" y="667262"/>
            <a:ext cx="4978376" cy="41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586250" y="0"/>
            <a:ext cx="78603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2"/>
              <a:t>Les étapes du processus d’extraction et de nettoyage des données</a:t>
            </a:r>
            <a:endParaRPr sz="2202"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90700" y="681300"/>
            <a:ext cx="7860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Extraire les produits vendus en France.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Gérer les duplicatas (code-barres en double).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Préparer la classification des produits en groupes plus ou moins spécifiques 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fr">
                <a:solidFill>
                  <a:schemeClr val="lt2"/>
                </a:solidFill>
              </a:rPr>
              <a:t>récupérer de l’information dans certaines variables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fr">
                <a:solidFill>
                  <a:schemeClr val="lt2"/>
                </a:solidFill>
              </a:rPr>
              <a:t>formatter le nom des catégories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Étiqueter les produits à problème(s). ( -&gt; score de fiabilité pour l’app designer)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Effacer les valeurs aberrantes.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Corriger les valeurs d’énergie renseignées dans la mauvaise unité.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>
                <a:solidFill>
                  <a:schemeClr val="dk1"/>
                </a:solidFill>
              </a:rPr>
              <a:t>Former des groupes et calculer leurs statistiques sur le sucre.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Imputer les valeurs de sucre dans les groupes grâce aux statistiques.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Imputer les autres nutriments.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Nettoyer après imputation.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Mettre à jour les liens entre variables après imputation.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1540125" y="4291500"/>
            <a:ext cx="7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946 000 produits bruts → 725 000 produits satisfaisants.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49300" y="0"/>
            <a:ext cx="86136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de nouveaux groupes pour l’imputation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265200" y="843525"/>
            <a:ext cx="8613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376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41"/>
              <a:buChar char="●"/>
            </a:pPr>
            <a:r>
              <a:rPr lang="fr" sz="1341">
                <a:solidFill>
                  <a:srgbClr val="434343"/>
                </a:solidFill>
              </a:rPr>
              <a:t>Non disponibles directement dans la base de données initiale.</a:t>
            </a:r>
            <a:endParaRPr sz="1341">
              <a:solidFill>
                <a:srgbClr val="434343"/>
              </a:solidFill>
            </a:endParaRPr>
          </a:p>
          <a:p>
            <a:pPr indent="-31376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41"/>
              <a:buChar char="●"/>
            </a:pPr>
            <a:r>
              <a:rPr lang="fr" sz="1341">
                <a:solidFill>
                  <a:srgbClr val="434343"/>
                </a:solidFill>
              </a:rPr>
              <a:t>Obtention de 16 145 groupes composés de 3 à 8 000 éléments.</a:t>
            </a:r>
            <a:endParaRPr sz="134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523"/>
              <a:buNone/>
            </a:pPr>
            <a:r>
              <a:rPr b="1" lang="fr" sz="1390">
                <a:solidFill>
                  <a:srgbClr val="434343"/>
                </a:solidFill>
              </a:rPr>
              <a:t>Intérêt par rapport aux groupes du PNNS (plan national nutrition santé) disponibles:  </a:t>
            </a:r>
            <a:endParaRPr b="1" sz="1390">
              <a:solidFill>
                <a:srgbClr val="434343"/>
              </a:solidFill>
            </a:endParaRPr>
          </a:p>
          <a:p>
            <a:pPr indent="-316870" lvl="0" marL="4572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390"/>
              <a:buChar char="●"/>
            </a:pPr>
            <a:r>
              <a:rPr lang="fr" sz="1390">
                <a:solidFill>
                  <a:srgbClr val="434343"/>
                </a:solidFill>
              </a:rPr>
              <a:t>Plus spécifiques ;</a:t>
            </a:r>
            <a:endParaRPr sz="1390">
              <a:solidFill>
                <a:srgbClr val="434343"/>
              </a:solidFill>
            </a:endParaRPr>
          </a:p>
          <a:p>
            <a:pPr indent="-3168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"/>
              <a:buChar char="●"/>
            </a:pPr>
            <a:r>
              <a:rPr lang="fr" sz="1390">
                <a:solidFill>
                  <a:srgbClr val="434343"/>
                </a:solidFill>
              </a:rPr>
              <a:t>Information portant sur un plus grand nombre de produits </a:t>
            </a:r>
            <a:r>
              <a:rPr lang="fr" sz="1341">
                <a:solidFill>
                  <a:srgbClr val="434343"/>
                </a:solidFill>
              </a:rPr>
              <a:t>(51 % des produits au lieu de 46 %)</a:t>
            </a:r>
            <a:r>
              <a:rPr lang="fr" sz="1390">
                <a:solidFill>
                  <a:srgbClr val="434343"/>
                </a:solidFill>
              </a:rPr>
              <a:t>. </a:t>
            </a:r>
            <a:endParaRPr sz="139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600"/>
              </a:spcBef>
              <a:spcAft>
                <a:spcPts val="1600"/>
              </a:spcAft>
              <a:buSzPts val="523"/>
              <a:buNone/>
            </a:pPr>
            <a:r>
              <a:rPr lang="fr" sz="1390">
                <a:solidFill>
                  <a:srgbClr val="434343"/>
                </a:solidFill>
              </a:rPr>
              <a:t>→ Préférables pour des imputations plus réalistes et plus nombreuses.</a:t>
            </a:r>
            <a:endParaRPr sz="1390">
              <a:solidFill>
                <a:srgbClr val="434343"/>
              </a:solidFill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1434375" y="3281350"/>
            <a:ext cx="5554500" cy="1012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Critère de création d’un groupe :</a:t>
            </a:r>
            <a:endParaRPr b="1"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○"/>
            </a:pPr>
            <a:r>
              <a:rPr lang="fr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au moins 3 produits étiquetés semblablement ;</a:t>
            </a:r>
            <a:endParaRPr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○"/>
            </a:pPr>
            <a:r>
              <a:rPr lang="fr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écart-type calculé sur les valeurs de sucre pour 100 g  &lt;  26 g.</a:t>
            </a:r>
            <a:endParaRPr sz="1300"/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586250" y="0"/>
            <a:ext cx="78603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fr" sz="2202"/>
              <a:t>Les étapes du processus d’extraction et de nettoyage des données</a:t>
            </a:r>
            <a:endParaRPr sz="2202"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390700" y="681300"/>
            <a:ext cx="7860300" cy="3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Extraire les produits vendus en France.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Gérer les duplicatas (code-barres en double).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Préparer la classification des produits en groupes plus ou moins spécifiques 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fr">
                <a:solidFill>
                  <a:schemeClr val="lt2"/>
                </a:solidFill>
              </a:rPr>
              <a:t>récupérer de l’information dans certaines variables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fr">
                <a:solidFill>
                  <a:schemeClr val="lt2"/>
                </a:solidFill>
              </a:rPr>
              <a:t>formatter le nom des catégories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Étiqueter les produits à problème(s). ( -&gt; score de fiabilité pour l’app designer)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Effacer les valeurs aberrantes.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Corriger les valeurs d’énergie renseignées dans la mauvaise unité.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Former des groupes et calculer leurs statistiques sur le sucre.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>
                <a:solidFill>
                  <a:schemeClr val="dk1"/>
                </a:solidFill>
              </a:rPr>
              <a:t>Imputer les valeurs de sucre dans les groupes grâce aux statistiques.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fr">
                <a:solidFill>
                  <a:schemeClr val="dk1"/>
                </a:solidFill>
              </a:rPr>
              <a:t>Imputer les autres nutriments.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Nettoyer après imputation.</a:t>
            </a:r>
            <a:endParaRPr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fr">
                <a:solidFill>
                  <a:schemeClr val="lt2"/>
                </a:solidFill>
              </a:rPr>
              <a:t>Mettre à jour les liens entre variables après imputation.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1540125" y="4291500"/>
            <a:ext cx="7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946 000 produits bruts → 725 000 produits satisfaisants.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49300" y="334525"/>
            <a:ext cx="82419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différentes méthodes d’imputations utilisées</a:t>
            </a:r>
            <a:endParaRPr/>
          </a:p>
        </p:txBody>
      </p:sp>
      <p:graphicFrame>
        <p:nvGraphicFramePr>
          <p:cNvPr id="271" name="Google Shape;271;p37"/>
          <p:cNvGraphicFramePr/>
          <p:nvPr/>
        </p:nvGraphicFramePr>
        <p:xfrm>
          <a:off x="705375" y="1458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{454C10AD-AD85-4938-A756-DBBD78D7C0C4}</a:tableStyleId>
              </a:tblPr>
              <a:tblGrid>
                <a:gridCol w="4885275"/>
                <a:gridCol w="2353725"/>
              </a:tblGrid>
              <a:tr h="372425">
                <a:tc>
                  <a:txBody>
                    <a:bodyPr/>
                    <a:lstStyle/>
                    <a:p>
                      <a:pPr indent="-228600" lvl="0" marL="4572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Pour les produits ayant :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Méthode imputation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97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fr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groupe &amp; une valeur de sucre inconnue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moyenne du groupe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4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une valeur de fibre inconnue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constante : 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un groupe </a:t>
                      </a:r>
                      <a:r>
                        <a:rPr b="1" lang="fr"/>
                        <a:t>&amp; </a:t>
                      </a:r>
                      <a:r>
                        <a:rPr lang="fr"/>
                        <a:t>un ou plusieurs nutriments inconnus (mais au moins 3 connus sur les 7).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KNN Imputer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aucun groupe </a:t>
                      </a:r>
                      <a:r>
                        <a:rPr b="1" lang="fr"/>
                        <a:t>&amp;</a:t>
                      </a:r>
                      <a:r>
                        <a:rPr lang="fr"/>
                        <a:t> </a:t>
                      </a:r>
                      <a:r>
                        <a:rPr lang="fr"/>
                        <a:t>une ou deux valeurs inconnues</a:t>
                      </a:r>
                      <a:r>
                        <a:rPr lang="fr"/>
                        <a:t>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constante : 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72" name="Google Shape;272;p37"/>
          <p:cNvSpPr txBox="1"/>
          <p:nvPr/>
        </p:nvSpPr>
        <p:spPr>
          <a:xfrm>
            <a:off x="349300" y="1058713"/>
            <a:ext cx="78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2.3 - Le jeu de données résultant</a:t>
            </a:r>
            <a:endParaRPr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821450" y="13362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 :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256250" y="796613"/>
            <a:ext cx="80409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946 000 produits →  725 000 produits.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Tous valident les règles de cohérence des nutriments.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16 125 produits avec une incohérence (nutriments ; énergie) étiquetés.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76 % des produits avec un problème initial sont corrigés.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50" y="2322300"/>
            <a:ext cx="3264475" cy="17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972" y="2571747"/>
            <a:ext cx="2330550" cy="1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633288" y="4071725"/>
            <a:ext cx="3640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nombre de produits corrigés, par problèmes initiaux, grâce à toutes les imputations.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5049000" y="3955750"/>
            <a:ext cx="3184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nombre de nutriments imputés grâce au KNN imputer, par type de nutriment.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90" name="Google Shape;290;p39"/>
          <p:cNvCxnSpPr/>
          <p:nvPr/>
        </p:nvCxnSpPr>
        <p:spPr>
          <a:xfrm rot="-5400000">
            <a:off x="3940100" y="3260675"/>
            <a:ext cx="673200" cy="392100"/>
          </a:xfrm>
          <a:prstGeom prst="curvedConnector3">
            <a:avLst>
              <a:gd fmla="val 223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9"/>
          <p:cNvSpPr txBox="1"/>
          <p:nvPr/>
        </p:nvSpPr>
        <p:spPr>
          <a:xfrm>
            <a:off x="4085925" y="2627525"/>
            <a:ext cx="107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pas de solution magique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–  Analyse </a:t>
            </a:r>
            <a:r>
              <a:rPr lang="fr"/>
              <a:t>exploratoire</a:t>
            </a:r>
            <a:endParaRPr/>
          </a:p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3.1 – Points importants de l'analyse univariée</a:t>
            </a:r>
            <a:endParaRPr/>
          </a:p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4294967295" type="title"/>
          </p:nvPr>
        </p:nvSpPr>
        <p:spPr>
          <a:xfrm>
            <a:off x="1737000" y="101500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Les nutriments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4663725" y="3695675"/>
            <a:ext cx="432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Sucre et graisses saturées (les + malsains) ont des diagrammes en boîte similaires en forme.</a:t>
            </a:r>
            <a:br>
              <a:rPr lang="fr">
                <a:latin typeface="Calibri"/>
                <a:ea typeface="Calibri"/>
                <a:cs typeface="Calibri"/>
                <a:sym typeface="Calibri"/>
              </a:rPr>
            </a:br>
            <a:endParaRPr sz="6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Celle du sucre (moins malsain) est plus dilatée.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fr">
                <a:latin typeface="Calibri"/>
                <a:ea typeface="Calibri"/>
                <a:cs typeface="Calibri"/>
                <a:sym typeface="Calibri"/>
              </a:rPr>
            </a:br>
            <a:endParaRPr sz="6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Environ un quart des produits contenant du sucre en contiennent au moins 20 g pour 100g.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750" y="220550"/>
            <a:ext cx="3178051" cy="34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1024675" y="764500"/>
            <a:ext cx="577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Disponibles pour l’intégralité du jeu de données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75" y="1326900"/>
            <a:ext cx="3549484" cy="36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fr"/>
              <a:t>L'application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1041475" y="1118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Les groupes PNNS 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0" y="1830925"/>
            <a:ext cx="4843450" cy="30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361850" y="922475"/>
            <a:ext cx="468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Faits par le Programme National Nutrition Santé.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lassification des produits selon 10 catégories.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Disponibles pour 46 % des produits.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5354550" y="1138025"/>
            <a:ext cx="31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4" name="Google Shape;324;p43"/>
          <p:cNvGraphicFramePr/>
          <p:nvPr/>
        </p:nvGraphicFramePr>
        <p:xfrm>
          <a:off x="5427550" y="113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{454C10AD-AD85-4938-A756-DBBD78D7C0C4}</a:tableStyleId>
              </a:tblPr>
              <a:tblGrid>
                <a:gridCol w="3230250"/>
              </a:tblGrid>
              <a:tr h="32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Petit bilan :</a:t>
                      </a:r>
                      <a:br>
                        <a:rPr b="1" lang="f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fr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Beaucoup de produits possèdent des taux élevés en sucre.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fr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 groupes les mieux représentés sont sucrés.</a:t>
                      </a:r>
                      <a:br>
                        <a:rPr lang="fr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fr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Même si certaines graisses malsaines sont pires que le sucre, le sucre moins malsain est plus abondant. Il faut s’en méfier.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L’application est bien justifiée. 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1324350" y="2822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 nutri-score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553450" y="965600"/>
            <a:ext cx="397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Disponible pour 48 % du jeu de données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Permet une graduation de la qualité d’un produit au regard de la santé.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775" y="81700"/>
            <a:ext cx="3167125" cy="249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713" y="2645850"/>
            <a:ext cx="3223258" cy="24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50" y="1987475"/>
            <a:ext cx="3810001" cy="2417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3.2 – Points importants de l'analyse multivariée </a:t>
            </a:r>
            <a:endParaRPr/>
          </a:p>
        </p:txBody>
      </p:sp>
      <p:sp>
        <p:nvSpPr>
          <p:cNvPr id="340" name="Google Shape;34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5450"/>
            <a:ext cx="5092300" cy="43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2528850" y="230725"/>
            <a:ext cx="321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Corrélations linéaires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5985000" y="152400"/>
            <a:ext cx="3159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Énergie très corrélée avec les lipides (cohérent formule).</a:t>
            </a:r>
            <a:br>
              <a:rPr lang="fr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Sucres et graisses assez corrélés avec le nutri-score. </a:t>
            </a:r>
            <a:br>
              <a:rPr lang="fr" sz="1200">
                <a:latin typeface="Calibri"/>
                <a:ea typeface="Calibri"/>
                <a:cs typeface="Calibri"/>
                <a:sym typeface="Calibri"/>
              </a:rPr>
            </a:br>
            <a:r>
              <a:rPr lang="fr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Plus il y en a, plus le nutri-score est grand et moins le produit est sain.</a:t>
            </a:r>
            <a:br>
              <a:rPr lang="fr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Les fibres seraient le seul facteur qui influencerait plutôt positivement le nutri-score.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475" y="3700925"/>
            <a:ext cx="2084175" cy="13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012" y="2290425"/>
            <a:ext cx="2252049" cy="14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8675" y="3700925"/>
            <a:ext cx="1837064" cy="13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311700" y="1012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Corrélation entre la quantité de sucre et les catégories nutri-score.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75" y="1077075"/>
            <a:ext cx="5577526" cy="3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401" y="1652213"/>
            <a:ext cx="133350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5699888" y="2223088"/>
            <a:ext cx="328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Règle de Cohen sur l’importance de la corrélation en fonction de la valeur du coefficient.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438" y="3032875"/>
            <a:ext cx="1649425" cy="8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/>
        </p:nvSpPr>
        <p:spPr>
          <a:xfrm>
            <a:off x="5964500" y="1252013"/>
            <a:ext cx="32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Coefficient de corrélation non-linéaire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377475" y="42765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Les groupes construits à partir de la lettre nutri-score ont des moyennes de sucre </a:t>
            </a:r>
            <a:r>
              <a:rPr b="1" lang="fr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significativement</a:t>
            </a:r>
            <a:r>
              <a:rPr lang="fr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 différentes.</a:t>
            </a:r>
            <a:endParaRPr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Confirmé par un test de Kruskal-Wallis (p-value ~ 0) car hypothèses d’application d’ANOVA non vérifiées.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5" y="978850"/>
            <a:ext cx="6098150" cy="39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>
            <p:ph type="title"/>
          </p:nvPr>
        </p:nvSpPr>
        <p:spPr>
          <a:xfrm>
            <a:off x="311700" y="1113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Corrélation entre groupes PNNS 1 et quantité de sucre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7777525" y="719275"/>
            <a:ext cx="1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850" y="1452700"/>
            <a:ext cx="13335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6426850" y="2328850"/>
            <a:ext cx="20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Corrélation non-linéaire très importante.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650800" y="-401600"/>
            <a:ext cx="8052600" cy="17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90">
                <a:solidFill>
                  <a:schemeClr val="dk1"/>
                </a:solidFill>
              </a:rPr>
              <a:t>ACP sur les nutriments et l’énergie en kcal normalisés</a:t>
            </a:r>
            <a:endParaRPr sz="3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90">
              <a:solidFill>
                <a:schemeClr val="dk1"/>
              </a:solidFill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438" y="1355200"/>
            <a:ext cx="4632118" cy="34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9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2702700" y="811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Premier plan factoriel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5" y="807538"/>
            <a:ext cx="3667599" cy="3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20825"/>
            <a:ext cx="3979725" cy="40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695200" y="4335950"/>
            <a:ext cx="578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Variables moyennement représentées.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Axe 1 : Graisses et énergie.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Axe 2 : Glucides s’opposant aux protéines.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308100" y="231550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95" name="Google Shape;39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96" name="Google Shape;396;p51"/>
          <p:cNvGraphicFramePr/>
          <p:nvPr/>
        </p:nvGraphicFramePr>
        <p:xfrm>
          <a:off x="698525" y="99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{454C10AD-AD85-4938-A756-DBBD78D7C0C4}</a:tableStyleId>
              </a:tblPr>
              <a:tblGrid>
                <a:gridCol w="2072300"/>
                <a:gridCol w="1594025"/>
                <a:gridCol w="2190000"/>
                <a:gridCol w="1917600"/>
              </a:tblGrid>
              <a:tr h="36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Disponibilité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 fonctionnalité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faisabilité / satisfaction utilisateur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sucre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taux de sucre absolu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+++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4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groupe spécifique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51 %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Comparer aux éléments du groupe et suggérer des produits plus sain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+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6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groupes PNNS 1 et 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46 %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  <a:tc vMerge="1"/>
              </a:tr>
              <a:tr h="37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nutriscore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48 %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  <a:tc vMerge="1"/>
              </a:tr>
              <a:tr h="5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magasin de vente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21 %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suggestion plus pertinente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~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quantité de consommation unitaire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12 %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taux de sucre en pourcentage de l'AJM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pour votre attention.</a:t>
            </a:r>
            <a:endParaRPr/>
          </a:p>
        </p:txBody>
      </p:sp>
      <p:sp>
        <p:nvSpPr>
          <p:cNvPr id="402" name="Google Shape;40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1524000" y="753850"/>
            <a:ext cx="6096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Un besoin de l’</a:t>
            </a:r>
            <a:r>
              <a:rPr b="1" lang="fr" sz="19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agence de santé publique :</a:t>
            </a:r>
            <a:endParaRPr sz="1100">
              <a:solidFill>
                <a:srgbClr val="C27B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latin typeface="Calibri"/>
                <a:ea typeface="Calibri"/>
                <a:cs typeface="Calibri"/>
                <a:sym typeface="Calibri"/>
              </a:rPr>
              <a:t>Développer des applications pour sensibiliser les citoyens à une alimentation plus saine.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5" y="953350"/>
            <a:ext cx="1174382" cy="66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49300" y="2088726"/>
            <a:ext cx="5901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Ma proposition :</a:t>
            </a:r>
            <a:br>
              <a:rPr b="1" lang="fr" sz="19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000">
              <a:solidFill>
                <a:srgbClr val="C27B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fr" sz="34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rPr>
              <a:t>“Il est où mon su-sucre ?”</a:t>
            </a:r>
            <a:br>
              <a:rPr lang="fr" sz="3400">
                <a:latin typeface="Oswald Medium"/>
                <a:ea typeface="Oswald Medium"/>
                <a:cs typeface="Oswald Medium"/>
                <a:sym typeface="Oswald Medium"/>
              </a:rPr>
            </a:b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détecter les produits inutilement trop sucrés.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Se prémunir contre 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l’obésité 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le diabète ;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des maladies hépatiques et cardiovasculaires.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49300" y="106450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Genèse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225" y="2335475"/>
            <a:ext cx="2488226" cy="196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0649" y="392200"/>
            <a:ext cx="1145900" cy="12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Annexes</a:t>
            </a:r>
            <a:endParaRPr/>
          </a:p>
        </p:txBody>
      </p:sp>
      <p:sp>
        <p:nvSpPr>
          <p:cNvPr id="408" name="Google Shape;40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760550" y="-148875"/>
            <a:ext cx="34791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Les lieux de vente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" name="Google Shape;414;p54"/>
          <p:cNvSpPr txBox="1"/>
          <p:nvPr/>
        </p:nvSpPr>
        <p:spPr>
          <a:xfrm>
            <a:off x="453200" y="527375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Disponible pour 21 % du jeu de données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5" y="927575"/>
            <a:ext cx="3660923" cy="3709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54"/>
          <p:cNvCxnSpPr/>
          <p:nvPr/>
        </p:nvCxnSpPr>
        <p:spPr>
          <a:xfrm>
            <a:off x="4343400" y="927575"/>
            <a:ext cx="9900" cy="3709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54"/>
          <p:cNvSpPr txBox="1"/>
          <p:nvPr>
            <p:ph type="title"/>
          </p:nvPr>
        </p:nvSpPr>
        <p:spPr>
          <a:xfrm>
            <a:off x="4572000" y="244200"/>
            <a:ext cx="4008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Quantité de consommation unitaire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5237775" y="927575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Disponible pour 12 % du jeu de données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471" y="1285488"/>
            <a:ext cx="3816103" cy="2993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4"/>
          <p:cNvSpPr txBox="1"/>
          <p:nvPr/>
        </p:nvSpPr>
        <p:spPr>
          <a:xfrm>
            <a:off x="4622100" y="4279475"/>
            <a:ext cx="438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Le remplissage des données semble trop faible pour développer systématiquement  le deuxième point de la seconde fonctionnalité de l’application.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4"/>
          <p:cNvSpPr txBox="1"/>
          <p:nvPr/>
        </p:nvSpPr>
        <p:spPr>
          <a:xfrm>
            <a:off x="132350" y="4637400"/>
            <a:ext cx="429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Suggestion de produits plus sains dans le magasin envisageable.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50" y="0"/>
            <a:ext cx="5016501" cy="49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5"/>
          <p:cNvSpPr txBox="1"/>
          <p:nvPr>
            <p:ph type="title"/>
          </p:nvPr>
        </p:nvSpPr>
        <p:spPr>
          <a:xfrm>
            <a:off x="458875" y="1319925"/>
            <a:ext cx="3528300" cy="21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1"/>
                </a:solidFill>
              </a:rPr>
              <a:t>Les groupes PNNS 2 : </a:t>
            </a:r>
            <a:r>
              <a:rPr lang="fr" sz="3200">
                <a:solidFill>
                  <a:schemeClr val="dk1"/>
                </a:solidFill>
              </a:rPr>
              <a:t>du sucre en tête.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29" name="Google Shape;4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title"/>
          </p:nvPr>
        </p:nvSpPr>
        <p:spPr>
          <a:xfrm>
            <a:off x="606100" y="-926000"/>
            <a:ext cx="3330600" cy="18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Corrélation entre groupes PNNS 2 et quantité de sucre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5" name="Google Shape;435;p56"/>
          <p:cNvSpPr txBox="1"/>
          <p:nvPr/>
        </p:nvSpPr>
        <p:spPr>
          <a:xfrm>
            <a:off x="7777525" y="719275"/>
            <a:ext cx="1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6" name="Google Shape;4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00" y="155750"/>
            <a:ext cx="5058099" cy="49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450" y="928600"/>
            <a:ext cx="12954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6"/>
          <p:cNvSpPr txBox="1"/>
          <p:nvPr/>
        </p:nvSpPr>
        <p:spPr>
          <a:xfrm>
            <a:off x="171100" y="1490700"/>
            <a:ext cx="37047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Corrélation encore plus importante.</a:t>
            </a:r>
            <a:br>
              <a:rPr lang="fr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Les groupes avec les plus grosses moyennes sont plus dispersés que ceux avec une moyenne basse. </a:t>
            </a:r>
            <a:br>
              <a:rPr lang="fr" sz="1200">
                <a:latin typeface="Calibri"/>
                <a:ea typeface="Calibri"/>
                <a:cs typeface="Calibri"/>
                <a:sym typeface="Calibri"/>
              </a:rPr>
            </a:br>
            <a:br>
              <a:rPr lang="fr" sz="1200">
                <a:latin typeface="Calibri"/>
                <a:ea typeface="Calibri"/>
                <a:cs typeface="Calibri"/>
                <a:sym typeface="Calibri"/>
              </a:rPr>
            </a:br>
            <a:r>
              <a:rPr lang="fr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Ainsi, sur le schéma de la première fonctionnalité de l’application, on peut toujours être dans le cas 1 ou le cas 3. Un message de vigilance pourra être ajouté pour les groupes à très grande moyenne. Le cas 2 ne se présenterait que lors d’un travail sur des groupes encore plus spécifiques.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Il semble étrange que le premier décile soit à 0 </a:t>
            </a:r>
            <a:br>
              <a:rPr lang="fr" sz="1200">
                <a:latin typeface="Calibri"/>
                <a:ea typeface="Calibri"/>
                <a:cs typeface="Calibri"/>
                <a:sym typeface="Calibri"/>
              </a:rPr>
            </a:br>
            <a:r>
              <a:rPr lang="fr" sz="1200">
                <a:latin typeface="Calibri"/>
                <a:ea typeface="Calibri"/>
                <a:cs typeface="Calibri"/>
                <a:sym typeface="Calibri"/>
              </a:rPr>
              <a:t>pour de nombreuses catégories. Cette division pourrait être un nouveau point de départ pour affiner le traitement des valeurs aberrantes. </a:t>
            </a:r>
            <a:r>
              <a:rPr lang="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pour les recommandations basses 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2713000" y="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</a:t>
            </a:r>
            <a:r>
              <a:rPr lang="fr">
                <a:solidFill>
                  <a:schemeClr val="dk1"/>
                </a:solidFill>
              </a:rPr>
              <a:t>euxième</a:t>
            </a:r>
            <a:r>
              <a:rPr lang="fr">
                <a:solidFill>
                  <a:schemeClr val="dk1"/>
                </a:solidFill>
              </a:rPr>
              <a:t> plan factoriel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" y="637525"/>
            <a:ext cx="4135959" cy="400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34" y="628350"/>
            <a:ext cx="3962141" cy="40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 txBox="1"/>
          <p:nvPr/>
        </p:nvSpPr>
        <p:spPr>
          <a:xfrm>
            <a:off x="1042100" y="4571150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Axe 3 : fibre. Bien représentée.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7"/>
          <p:cNvSpPr txBox="1"/>
          <p:nvPr/>
        </p:nvSpPr>
        <p:spPr>
          <a:xfrm>
            <a:off x="5706750" y="4753225"/>
            <a:ext cx="34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9" name="Google Shape;4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type="title"/>
          </p:nvPr>
        </p:nvSpPr>
        <p:spPr>
          <a:xfrm>
            <a:off x="311700" y="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Projection </a:t>
            </a:r>
            <a:r>
              <a:rPr lang="fr">
                <a:solidFill>
                  <a:schemeClr val="dk1"/>
                </a:solidFill>
              </a:rPr>
              <a:t>dans le premier espace factoriel 3D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5" name="Google Shape;4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425" y="2571749"/>
            <a:ext cx="2986699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8"/>
          <p:cNvSpPr txBox="1"/>
          <p:nvPr/>
        </p:nvSpPr>
        <p:spPr>
          <a:xfrm>
            <a:off x="1907025" y="66142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différentes vues des produits colorisés avec leur couleur nutri-score.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58"/>
          <p:cNvCxnSpPr/>
          <p:nvPr/>
        </p:nvCxnSpPr>
        <p:spPr>
          <a:xfrm rot="10800000">
            <a:off x="8167900" y="3850975"/>
            <a:ext cx="205800" cy="7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58"/>
          <p:cNvSpPr txBox="1"/>
          <p:nvPr/>
        </p:nvSpPr>
        <p:spPr>
          <a:xfrm>
            <a:off x="7014625" y="4527888"/>
            <a:ext cx="273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seulement 25 000 produits échantillonnés au hasard.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8"/>
          <p:cNvSpPr txBox="1"/>
          <p:nvPr/>
        </p:nvSpPr>
        <p:spPr>
          <a:xfrm>
            <a:off x="8919500" y="44443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60" name="Google Shape;46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150" y="1168575"/>
            <a:ext cx="3467850" cy="268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133700"/>
            <a:ext cx="2533749" cy="22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37625" y="62450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 principale de l’application</a:t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472325" y="915150"/>
            <a:ext cx="28731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scan du produit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115325" y="2638050"/>
            <a:ext cx="1704900" cy="6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catégorie peu sucrée </a:t>
            </a:r>
            <a:endParaRPr/>
          </a:p>
        </p:txBody>
      </p:sp>
      <p:cxnSp>
        <p:nvCxnSpPr>
          <p:cNvPr id="103" name="Google Shape;103;p18"/>
          <p:cNvCxnSpPr/>
          <p:nvPr/>
        </p:nvCxnSpPr>
        <p:spPr>
          <a:xfrm flipH="1">
            <a:off x="966525" y="1563150"/>
            <a:ext cx="441900" cy="10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>
            <a:endCxn id="105" idx="1"/>
          </p:cNvCxnSpPr>
          <p:nvPr/>
        </p:nvCxnSpPr>
        <p:spPr>
          <a:xfrm flipH="1" rot="10800000">
            <a:off x="3410650" y="1006825"/>
            <a:ext cx="134460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8"/>
          <p:cNvSpPr/>
          <p:nvPr/>
        </p:nvSpPr>
        <p:spPr>
          <a:xfrm>
            <a:off x="4755250" y="710425"/>
            <a:ext cx="4035900" cy="59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Catégorie très variable vis-à-vis du sucre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15325" y="3152850"/>
            <a:ext cx="1704900" cy="1019700"/>
          </a:xfrm>
          <a:prstGeom prst="round2SameRect">
            <a:avLst>
              <a:gd fmla="val 16667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‘catégorie de produits peu sucrés’</a:t>
            </a:r>
            <a:endParaRPr/>
          </a:p>
        </p:txBody>
      </p:sp>
      <p:cxnSp>
        <p:nvCxnSpPr>
          <p:cNvPr id="107" name="Google Shape;107;p18"/>
          <p:cNvCxnSpPr/>
          <p:nvPr/>
        </p:nvCxnSpPr>
        <p:spPr>
          <a:xfrm>
            <a:off x="2463250" y="1533000"/>
            <a:ext cx="485400" cy="7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8"/>
          <p:cNvSpPr/>
          <p:nvPr/>
        </p:nvSpPr>
        <p:spPr>
          <a:xfrm>
            <a:off x="2276900" y="2296500"/>
            <a:ext cx="21603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catégorie très sucrée 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2258350" y="2702475"/>
            <a:ext cx="2196600" cy="1533000"/>
          </a:xfrm>
          <a:prstGeom prst="round2SameRect">
            <a:avLst>
              <a:gd fmla="val 10363" name="adj1"/>
              <a:gd fmla="val 27537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‘Tous les produits de cette catégorie sont très sucrés : à éviter ou consommer avec modération’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743550" y="1198175"/>
            <a:ext cx="4059300" cy="3397800"/>
          </a:xfrm>
          <a:prstGeom prst="round2SameRect">
            <a:avLst>
              <a:gd fmla="val 5988" name="adj1"/>
              <a:gd fmla="val 10251" name="adj2"/>
            </a:avLst>
          </a:prstGeom>
          <a:solidFill>
            <a:srgbClr val="E0E0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la jauge suivante avec le niveau de sucre du produit par rapport à sa catégorie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+ faire des </a:t>
            </a:r>
            <a:r>
              <a:rPr lang="fr"/>
              <a:t>recommandations</a:t>
            </a:r>
            <a:r>
              <a:rPr lang="fr"/>
              <a:t> de produits moins sucré et/ou avec un meilleur nutriscore (dans la catégorie, voire dans une catégorie moins spécifique, et si possible dans le magasin)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75" y="1805250"/>
            <a:ext cx="3688050" cy="15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Seconde fonctionnalité de l’application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49300" y="985500"/>
            <a:ext cx="74070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Indiquer :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>
                <a:solidFill>
                  <a:srgbClr val="000000"/>
                </a:solidFill>
              </a:rPr>
              <a:t>La quantité de sucre dans le produit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>
                <a:solidFill>
                  <a:srgbClr val="000000"/>
                </a:solidFill>
              </a:rPr>
              <a:t>Le </a:t>
            </a:r>
            <a:r>
              <a:rPr lang="fr">
                <a:solidFill>
                  <a:srgbClr val="741B47"/>
                </a:solidFill>
              </a:rPr>
              <a:t>pourcentage</a:t>
            </a:r>
            <a:r>
              <a:rPr lang="fr">
                <a:solidFill>
                  <a:srgbClr val="000000"/>
                </a:solidFill>
              </a:rPr>
              <a:t> de l’apport d’une </a:t>
            </a:r>
            <a:r>
              <a:rPr lang="fr">
                <a:solidFill>
                  <a:srgbClr val="741B47"/>
                </a:solidFill>
              </a:rPr>
              <a:t>ration du produit</a:t>
            </a:r>
            <a:r>
              <a:rPr lang="fr">
                <a:solidFill>
                  <a:srgbClr val="741B47"/>
                </a:solidFill>
              </a:rPr>
              <a:t> </a:t>
            </a:r>
            <a:r>
              <a:rPr lang="fr">
                <a:solidFill>
                  <a:srgbClr val="000000"/>
                </a:solidFill>
              </a:rPr>
              <a:t>par rapport à l’apport journalier maximum recommandé par l’ANSES*.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349300" y="4121950"/>
            <a:ext cx="941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>
                <a:latin typeface="Calibri"/>
                <a:ea typeface="Calibri"/>
                <a:cs typeface="Calibri"/>
                <a:sym typeface="Calibri"/>
              </a:rPr>
              <a:t>*  : Agence nationale de sécurité sanitaire de l’alimentation de l’environnement et du travail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318375" y="2571750"/>
            <a:ext cx="4123200" cy="138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24 g de sucre pour 100 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Une ration de ce produit (30 g) représente 7,2 % de l’apport quotidien à ne pas dépasser en sucre .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2 - Préparation des données pour l’application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1910725" y="3733025"/>
            <a:ext cx="584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Calibri"/>
                <a:ea typeface="Calibri"/>
                <a:cs typeface="Calibri"/>
                <a:sym typeface="Calibri"/>
              </a:rPr>
              <a:t>Objectif</a:t>
            </a:r>
            <a:r>
              <a:rPr lang="fr" sz="2000">
                <a:latin typeface="Calibri"/>
                <a:ea typeface="Calibri"/>
                <a:cs typeface="Calibri"/>
                <a:sym typeface="Calibri"/>
              </a:rPr>
              <a:t> : avoir un maximum de données fiables concernant la teneur en sucre des produits.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2.1 - La base de données d’Open Food Facts</a:t>
            </a:r>
            <a:endParaRPr/>
          </a:p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54050" y="96400"/>
            <a:ext cx="74070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 d’Open Food Facts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4500" y="759400"/>
            <a:ext cx="86634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lancée en 2012.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u="sng"/>
              <a:t>mondiale, </a:t>
            </a:r>
            <a:r>
              <a:rPr lang="fr" u="sng"/>
              <a:t>libre et participative.</a:t>
            </a:r>
            <a:endParaRPr u="sng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Objectifs majeurs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>
                <a:solidFill>
                  <a:srgbClr val="85200C"/>
                </a:solidFill>
              </a:rPr>
              <a:t>nutri-score </a:t>
            </a:r>
            <a:r>
              <a:rPr lang="fr">
                <a:solidFill>
                  <a:srgbClr val="434343"/>
                </a:solidFill>
              </a:rPr>
              <a:t>(2015)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>
                <a:solidFill>
                  <a:srgbClr val="85200C"/>
                </a:solidFill>
              </a:rPr>
              <a:t>groupe NOVA</a:t>
            </a:r>
            <a:r>
              <a:rPr lang="fr"/>
              <a:t> (2018)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>
                <a:solidFill>
                  <a:srgbClr val="85200C"/>
                </a:solidFill>
              </a:rPr>
              <a:t>eco-score </a:t>
            </a:r>
            <a:r>
              <a:rPr lang="fr">
                <a:solidFill>
                  <a:srgbClr val="434343"/>
                </a:solidFill>
              </a:rPr>
              <a:t>(2021)</a:t>
            </a:r>
            <a:endParaRPr u="sng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Actuellement : 2 600 000 produits référencés dans le monde (196 variables mesurées/calculées).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00" y="1342700"/>
            <a:ext cx="5459725" cy="27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741B47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